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7"/>
  </p:notesMasterIdLst>
  <p:sldIdLst>
    <p:sldId id="320" r:id="rId2"/>
    <p:sldId id="321" r:id="rId3"/>
    <p:sldId id="303" r:id="rId4"/>
    <p:sldId id="305" r:id="rId5"/>
    <p:sldId id="306" r:id="rId6"/>
    <p:sldId id="307" r:id="rId7"/>
    <p:sldId id="308" r:id="rId8"/>
    <p:sldId id="309" r:id="rId9"/>
    <p:sldId id="297" r:id="rId10"/>
    <p:sldId id="296" r:id="rId11"/>
    <p:sldId id="298" r:id="rId12"/>
    <p:sldId id="299" r:id="rId13"/>
    <p:sldId id="300" r:id="rId14"/>
    <p:sldId id="302" r:id="rId15"/>
    <p:sldId id="301" r:id="rId16"/>
    <p:sldId id="311" r:id="rId17"/>
    <p:sldId id="312" r:id="rId18"/>
    <p:sldId id="313" r:id="rId19"/>
    <p:sldId id="314" r:id="rId20"/>
    <p:sldId id="315" r:id="rId21"/>
    <p:sldId id="310" r:id="rId22"/>
    <p:sldId id="317" r:id="rId23"/>
    <p:sldId id="316" r:id="rId24"/>
    <p:sldId id="318" r:id="rId25"/>
    <p:sldId id="319" r:id="rId26"/>
  </p:sldIdLst>
  <p:sldSz cx="9144000" cy="5143500" type="screen16x9"/>
  <p:notesSz cx="6858000" cy="9144000"/>
  <p:embeddedFontLst>
    <p:embeddedFont>
      <p:font typeface="Barlow" panose="00000500000000000000" pitchFamily="2" charset="0"/>
      <p:regular r:id="rId28"/>
      <p:bold r:id="rId29"/>
      <p:italic r:id="rId30"/>
      <p:boldItalic r:id="rId31"/>
    </p:embeddedFont>
    <p:embeddedFont>
      <p:font typeface="Barlow Light" panose="000004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1C7EFF-B079-44CD-85B6-E6D3598932AC}">
  <a:tblStyle styleId="{511C7EFF-B079-44CD-85B6-E6D3598932A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CDC246-CD5F-43C5-B557-0B5EE2D3867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1"/>
    <p:restoredTop sz="94694"/>
  </p:normalViewPr>
  <p:slideViewPr>
    <p:cSldViewPr snapToGrid="0" snapToObjects="1">
      <p:cViewPr varScale="1">
        <p:scale>
          <a:sx n="54" d="100"/>
          <a:sy n="54" d="100"/>
        </p:scale>
        <p:origin x="1074"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grpSp>
        <p:nvGrpSpPr>
          <p:cNvPr id="65" name="Google Shape;65;p10"/>
          <p:cNvGrpSpPr/>
          <p:nvPr/>
        </p:nvGrpSpPr>
        <p:grpSpPr>
          <a:xfrm>
            <a:off x="0" y="2550906"/>
            <a:ext cx="719125" cy="41700"/>
            <a:chOff x="0" y="2550906"/>
            <a:chExt cx="719125" cy="41700"/>
          </a:xfrm>
        </p:grpSpPr>
        <p:sp>
          <p:nvSpPr>
            <p:cNvPr id="66" name="Google Shape;66;p10"/>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5"/>
            </a:gs>
            <a:gs pos="100000">
              <a:schemeClr val="accent6"/>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53070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1pPr>
            <a:lvl2pPr lvl="1"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2pPr>
            <a:lvl3pPr lvl="2"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3pPr>
            <a:lvl4pPr lvl="3"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4pPr>
            <a:lvl5pPr lvl="4"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5pPr>
            <a:lvl6pPr lvl="5"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6pPr>
            <a:lvl7pPr lvl="6"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7pPr>
            <a:lvl8pPr lvl="7"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8pPr>
            <a:lvl9pPr lvl="8"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855300" y="1353948"/>
            <a:ext cx="53070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800"/>
              </a:spcBef>
              <a:spcAft>
                <a:spcPts val="80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93400" y="4749850"/>
            <a:ext cx="450600" cy="347100"/>
          </a:xfrm>
          <a:prstGeom prst="rect">
            <a:avLst/>
          </a:prstGeom>
          <a:noFill/>
          <a:ln>
            <a:noFill/>
          </a:ln>
        </p:spPr>
        <p:txBody>
          <a:bodyPr spcFirstLastPara="1" wrap="square" lIns="0" tIns="0" rIns="0" bIns="0" anchor="ctr" anchorCtr="0">
            <a:noAutofit/>
          </a:bodyPr>
          <a:lstStyle>
            <a:lvl1pPr lvl="0" algn="ctr" rtl="0">
              <a:buNone/>
              <a:defRPr sz="1300">
                <a:solidFill>
                  <a:schemeClr val="accent2"/>
                </a:solidFill>
                <a:latin typeface="Barlow Light"/>
                <a:ea typeface="Barlow Light"/>
                <a:cs typeface="Barlow Light"/>
                <a:sym typeface="Barlow Light"/>
              </a:defRPr>
            </a:lvl1pPr>
            <a:lvl2pPr lvl="1" algn="ctr" rtl="0">
              <a:buNone/>
              <a:defRPr sz="1300">
                <a:solidFill>
                  <a:schemeClr val="accent2"/>
                </a:solidFill>
                <a:latin typeface="Barlow Light"/>
                <a:ea typeface="Barlow Light"/>
                <a:cs typeface="Barlow Light"/>
                <a:sym typeface="Barlow Light"/>
              </a:defRPr>
            </a:lvl2pPr>
            <a:lvl3pPr lvl="2" algn="ctr" rtl="0">
              <a:buNone/>
              <a:defRPr sz="1300">
                <a:solidFill>
                  <a:schemeClr val="accent2"/>
                </a:solidFill>
                <a:latin typeface="Barlow Light"/>
                <a:ea typeface="Barlow Light"/>
                <a:cs typeface="Barlow Light"/>
                <a:sym typeface="Barlow Light"/>
              </a:defRPr>
            </a:lvl3pPr>
            <a:lvl4pPr lvl="3" algn="ctr" rtl="0">
              <a:buNone/>
              <a:defRPr sz="1300">
                <a:solidFill>
                  <a:schemeClr val="accent2"/>
                </a:solidFill>
                <a:latin typeface="Barlow Light"/>
                <a:ea typeface="Barlow Light"/>
                <a:cs typeface="Barlow Light"/>
                <a:sym typeface="Barlow Light"/>
              </a:defRPr>
            </a:lvl4pPr>
            <a:lvl5pPr lvl="4" algn="ctr" rtl="0">
              <a:buNone/>
              <a:defRPr sz="1300">
                <a:solidFill>
                  <a:schemeClr val="accent2"/>
                </a:solidFill>
                <a:latin typeface="Barlow Light"/>
                <a:ea typeface="Barlow Light"/>
                <a:cs typeface="Barlow Light"/>
                <a:sym typeface="Barlow Light"/>
              </a:defRPr>
            </a:lvl5pPr>
            <a:lvl6pPr lvl="5" algn="ctr" rtl="0">
              <a:buNone/>
              <a:defRPr sz="1300">
                <a:solidFill>
                  <a:schemeClr val="accent2"/>
                </a:solidFill>
                <a:latin typeface="Barlow Light"/>
                <a:ea typeface="Barlow Light"/>
                <a:cs typeface="Barlow Light"/>
                <a:sym typeface="Barlow Light"/>
              </a:defRPr>
            </a:lvl6pPr>
            <a:lvl7pPr lvl="6" algn="ctr" rtl="0">
              <a:buNone/>
              <a:defRPr sz="1300">
                <a:solidFill>
                  <a:schemeClr val="accent2"/>
                </a:solidFill>
                <a:latin typeface="Barlow Light"/>
                <a:ea typeface="Barlow Light"/>
                <a:cs typeface="Barlow Light"/>
                <a:sym typeface="Barlow Light"/>
              </a:defRPr>
            </a:lvl7pPr>
            <a:lvl8pPr lvl="7" algn="ctr" rtl="0">
              <a:buNone/>
              <a:defRPr sz="1300">
                <a:solidFill>
                  <a:schemeClr val="accent2"/>
                </a:solidFill>
                <a:latin typeface="Barlow Light"/>
                <a:ea typeface="Barlow Light"/>
                <a:cs typeface="Barlow Light"/>
                <a:sym typeface="Barlow Light"/>
              </a:defRPr>
            </a:lvl8pPr>
            <a:lvl9pPr lvl="8" algn="ctr" rtl="0">
              <a:buNone/>
              <a:defRPr sz="1300">
                <a:solidFill>
                  <a:schemeClr val="accent2"/>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
        <p:nvSpPr>
          <p:cNvPr id="9" name="Google Shape;9;p1"/>
          <p:cNvSpPr/>
          <p:nvPr/>
        </p:nvSpPr>
        <p:spPr>
          <a:xfrm>
            <a:off x="0" y="5096950"/>
            <a:ext cx="8719800" cy="46500"/>
          </a:xfrm>
          <a:prstGeom prst="rect">
            <a:avLst/>
          </a:prstGeom>
          <a:gradFill>
            <a:gsLst>
              <a:gs pos="0">
                <a:srgbClr val="FFFFFF">
                  <a:alpha val="29803"/>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buNone/>
            </a:pPr>
            <a:endParaRPr/>
          </a:p>
        </p:txBody>
      </p:sp>
      <p:sp>
        <p:nvSpPr>
          <p:cNvPr id="10" name="Google Shape;10;p1"/>
          <p:cNvSpPr/>
          <p:nvPr/>
        </p:nvSpPr>
        <p:spPr>
          <a:xfrm>
            <a:off x="8693400" y="5096950"/>
            <a:ext cx="450600" cy="46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56" r:id="rId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054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10</a:t>
            </a:fld>
            <a:endParaRPr lang="en"/>
          </a:p>
        </p:txBody>
      </p:sp>
      <p:pic>
        <p:nvPicPr>
          <p:cNvPr id="3" name="Picture 2" descr="00001.PNG"/>
          <p:cNvPicPr>
            <a:picLocks noChangeAspect="1"/>
          </p:cNvPicPr>
          <p:nvPr/>
        </p:nvPicPr>
        <p:blipFill>
          <a:blip r:embed="rId2"/>
          <a:stretch>
            <a:fillRect/>
          </a:stretch>
        </p:blipFill>
        <p:spPr>
          <a:xfrm>
            <a:off x="0" y="0"/>
            <a:ext cx="9144000" cy="475593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11</a:t>
            </a:fld>
            <a:endParaRPr lang="en"/>
          </a:p>
        </p:txBody>
      </p:sp>
      <p:pic>
        <p:nvPicPr>
          <p:cNvPr id="3" name="Picture 2" descr="00004.PNG"/>
          <p:cNvPicPr>
            <a:picLocks noChangeAspect="1"/>
          </p:cNvPicPr>
          <p:nvPr/>
        </p:nvPicPr>
        <p:blipFill>
          <a:blip r:embed="rId2"/>
          <a:stretch>
            <a:fillRect/>
          </a:stretch>
        </p:blipFill>
        <p:spPr>
          <a:xfrm>
            <a:off x="0" y="0"/>
            <a:ext cx="9144000" cy="45825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12</a:t>
            </a:fld>
            <a:endParaRPr lang="en"/>
          </a:p>
        </p:txBody>
      </p:sp>
      <p:pic>
        <p:nvPicPr>
          <p:cNvPr id="3" name="Picture 2" descr="00005.PNG"/>
          <p:cNvPicPr>
            <a:picLocks noChangeAspect="1"/>
          </p:cNvPicPr>
          <p:nvPr/>
        </p:nvPicPr>
        <p:blipFill>
          <a:blip r:embed="rId2"/>
          <a:stretch>
            <a:fillRect/>
          </a:stretch>
        </p:blipFill>
        <p:spPr>
          <a:xfrm>
            <a:off x="0" y="17929"/>
            <a:ext cx="9144000" cy="439332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13</a:t>
            </a:fld>
            <a:endParaRPr lang="en"/>
          </a:p>
        </p:txBody>
      </p:sp>
      <p:pic>
        <p:nvPicPr>
          <p:cNvPr id="3" name="Picture 2" descr="0006.PNG"/>
          <p:cNvPicPr>
            <a:picLocks noChangeAspect="1"/>
          </p:cNvPicPr>
          <p:nvPr/>
        </p:nvPicPr>
        <p:blipFill>
          <a:blip r:embed="rId2"/>
          <a:stretch>
            <a:fillRect/>
          </a:stretch>
        </p:blipFill>
        <p:spPr>
          <a:xfrm>
            <a:off x="0" y="0"/>
            <a:ext cx="9144000" cy="429873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14</a:t>
            </a:fld>
            <a:endParaRPr lang="en"/>
          </a:p>
        </p:txBody>
      </p:sp>
      <p:pic>
        <p:nvPicPr>
          <p:cNvPr id="3" name="Picture 2" descr="0007.PNG"/>
          <p:cNvPicPr>
            <a:picLocks noChangeAspect="1"/>
          </p:cNvPicPr>
          <p:nvPr/>
        </p:nvPicPr>
        <p:blipFill>
          <a:blip r:embed="rId2"/>
          <a:stretch>
            <a:fillRect/>
          </a:stretch>
        </p:blipFill>
        <p:spPr>
          <a:xfrm>
            <a:off x="0" y="0"/>
            <a:ext cx="9144000" cy="440383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15</a:t>
            </a:fld>
            <a:endParaRPr lang="en"/>
          </a:p>
        </p:txBody>
      </p:sp>
      <p:pic>
        <p:nvPicPr>
          <p:cNvPr id="4" name="Picture 3" descr="00008.PNG"/>
          <p:cNvPicPr>
            <a:picLocks noChangeAspect="1"/>
          </p:cNvPicPr>
          <p:nvPr/>
        </p:nvPicPr>
        <p:blipFill>
          <a:blip r:embed="rId2"/>
          <a:stretch>
            <a:fillRect/>
          </a:stretch>
        </p:blipFill>
        <p:spPr>
          <a:xfrm>
            <a:off x="0" y="-1"/>
            <a:ext cx="9144000" cy="416209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16</a:t>
            </a:fld>
            <a:endParaRPr lang="en"/>
          </a:p>
        </p:txBody>
      </p:sp>
      <p:pic>
        <p:nvPicPr>
          <p:cNvPr id="4" name="Picture 3">
            <a:extLst>
              <a:ext uri="{FF2B5EF4-FFF2-40B4-BE49-F238E27FC236}">
                <a16:creationId xmlns:a16="http://schemas.microsoft.com/office/drawing/2014/main" id="{47292E64-162D-765E-C65C-D802A15AD655}"/>
              </a:ext>
            </a:extLst>
          </p:cNvPr>
          <p:cNvPicPr>
            <a:picLocks noChangeAspect="1"/>
          </p:cNvPicPr>
          <p:nvPr/>
        </p:nvPicPr>
        <p:blipFill>
          <a:blip r:embed="rId2"/>
          <a:stretch>
            <a:fillRect/>
          </a:stretch>
        </p:blipFill>
        <p:spPr>
          <a:xfrm>
            <a:off x="276448" y="853628"/>
            <a:ext cx="4782170" cy="3096001"/>
          </a:xfrm>
          <a:prstGeom prst="rect">
            <a:avLst/>
          </a:prstGeom>
          <a:ln>
            <a:noFill/>
          </a:ln>
          <a:effectLst>
            <a:softEdge rad="112500"/>
          </a:effectLst>
        </p:spPr>
      </p:pic>
      <p:sp>
        <p:nvSpPr>
          <p:cNvPr id="5" name="Rectangle 4">
            <a:extLst>
              <a:ext uri="{FF2B5EF4-FFF2-40B4-BE49-F238E27FC236}">
                <a16:creationId xmlns:a16="http://schemas.microsoft.com/office/drawing/2014/main" id="{CFF4DA30-44E8-D2A9-03E6-61CB74A49DDB}"/>
              </a:ext>
            </a:extLst>
          </p:cNvPr>
          <p:cNvSpPr/>
          <p:nvPr/>
        </p:nvSpPr>
        <p:spPr>
          <a:xfrm>
            <a:off x="5252484" y="174959"/>
            <a:ext cx="3891516" cy="1200329"/>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what is ransomware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fld id="{00000000-1234-1234-1234-123412341234}" type="slidenum">
              <a:rPr lang="en" smtClean="0"/>
              <a:pPr lvl="0"/>
              <a:t>17</a:t>
            </a:fld>
            <a:endParaRPr lang="en"/>
          </a:p>
        </p:txBody>
      </p:sp>
      <p:sp>
        <p:nvSpPr>
          <p:cNvPr id="3" name="Rectangle 2">
            <a:extLst>
              <a:ext uri="{FF2B5EF4-FFF2-40B4-BE49-F238E27FC236}">
                <a16:creationId xmlns:a16="http://schemas.microsoft.com/office/drawing/2014/main" id="{B4623EE3-78CF-9108-164E-A906443065D2}"/>
              </a:ext>
            </a:extLst>
          </p:cNvPr>
          <p:cNvSpPr/>
          <p:nvPr/>
        </p:nvSpPr>
        <p:spPr>
          <a:xfrm>
            <a:off x="2680299" y="153694"/>
            <a:ext cx="3783408"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Types of Ransomware</a:t>
            </a:r>
          </a:p>
        </p:txBody>
      </p:sp>
      <p:pic>
        <p:nvPicPr>
          <p:cNvPr id="5" name="Picture 4">
            <a:extLst>
              <a:ext uri="{FF2B5EF4-FFF2-40B4-BE49-F238E27FC236}">
                <a16:creationId xmlns:a16="http://schemas.microsoft.com/office/drawing/2014/main" id="{42312EC3-9C6D-2305-9AD5-1EAD0382CFA4}"/>
              </a:ext>
            </a:extLst>
          </p:cNvPr>
          <p:cNvPicPr>
            <a:picLocks noChangeAspect="1"/>
          </p:cNvPicPr>
          <p:nvPr/>
        </p:nvPicPr>
        <p:blipFill>
          <a:blip r:embed="rId2"/>
          <a:stretch>
            <a:fillRect/>
          </a:stretch>
        </p:blipFill>
        <p:spPr>
          <a:xfrm>
            <a:off x="350874" y="584791"/>
            <a:ext cx="8342525" cy="451215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18</a:t>
            </a:fld>
            <a:endParaRPr lang="en"/>
          </a:p>
        </p:txBody>
      </p:sp>
      <p:pic>
        <p:nvPicPr>
          <p:cNvPr id="4" name="Picture 3">
            <a:extLst>
              <a:ext uri="{FF2B5EF4-FFF2-40B4-BE49-F238E27FC236}">
                <a16:creationId xmlns:a16="http://schemas.microsoft.com/office/drawing/2014/main" id="{DA8A8611-4FB9-5DDB-619A-BD8C3C0FA797}"/>
              </a:ext>
            </a:extLst>
          </p:cNvPr>
          <p:cNvPicPr>
            <a:picLocks noChangeAspect="1"/>
          </p:cNvPicPr>
          <p:nvPr/>
        </p:nvPicPr>
        <p:blipFill>
          <a:blip r:embed="rId2"/>
          <a:stretch>
            <a:fillRect/>
          </a:stretch>
        </p:blipFill>
        <p:spPr>
          <a:xfrm>
            <a:off x="590906" y="243156"/>
            <a:ext cx="4522441" cy="341444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19</a:t>
            </a:fld>
            <a:endParaRPr lang="en"/>
          </a:p>
        </p:txBody>
      </p:sp>
      <p:sp>
        <p:nvSpPr>
          <p:cNvPr id="3" name="Rectangle 2">
            <a:extLst>
              <a:ext uri="{FF2B5EF4-FFF2-40B4-BE49-F238E27FC236}">
                <a16:creationId xmlns:a16="http://schemas.microsoft.com/office/drawing/2014/main" id="{E3F47AF7-D756-D887-4389-3FE419FBE787}"/>
              </a:ext>
            </a:extLst>
          </p:cNvPr>
          <p:cNvSpPr/>
          <p:nvPr/>
        </p:nvSpPr>
        <p:spPr>
          <a:xfrm>
            <a:off x="3228044" y="143061"/>
            <a:ext cx="2879314" cy="307777"/>
          </a:xfrm>
          <a:prstGeom prst="rect">
            <a:avLst/>
          </a:prstGeom>
          <a:noFill/>
        </p:spPr>
        <p:txBody>
          <a:bodyPr wrap="none" lIns="91440" tIns="45720" rIns="91440" bIns="45720">
            <a:spAutoFit/>
          </a:bodyPr>
          <a:lstStyle/>
          <a:p>
            <a:pPr algn="ctr"/>
            <a:r>
              <a:rPr lang="en-US" b="1" cap="none" spc="0" dirty="0">
                <a:ln w="0"/>
                <a:solidFill>
                  <a:schemeClr val="tx1"/>
                </a:solidFill>
                <a:effectLst>
                  <a:outerShdw blurRad="38100" dist="19050" dir="2700000" algn="tl" rotWithShape="0">
                    <a:schemeClr val="dk1">
                      <a:alpha val="40000"/>
                    </a:schemeClr>
                  </a:outerShdw>
                </a:effectLst>
              </a:rPr>
              <a:t>How it is effect my local system</a:t>
            </a:r>
          </a:p>
        </p:txBody>
      </p:sp>
      <p:pic>
        <p:nvPicPr>
          <p:cNvPr id="7" name="Picture 6">
            <a:extLst>
              <a:ext uri="{FF2B5EF4-FFF2-40B4-BE49-F238E27FC236}">
                <a16:creationId xmlns:a16="http://schemas.microsoft.com/office/drawing/2014/main" id="{10ABAD92-FCC9-EB51-048E-C56D3804EE8B}"/>
              </a:ext>
            </a:extLst>
          </p:cNvPr>
          <p:cNvPicPr>
            <a:picLocks noChangeAspect="1"/>
          </p:cNvPicPr>
          <p:nvPr/>
        </p:nvPicPr>
        <p:blipFill>
          <a:blip r:embed="rId2"/>
          <a:stretch>
            <a:fillRect/>
          </a:stretch>
        </p:blipFill>
        <p:spPr>
          <a:xfrm>
            <a:off x="0" y="450837"/>
            <a:ext cx="9144000" cy="44188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411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20</a:t>
            </a:fld>
            <a:endParaRPr lang="en"/>
          </a:p>
        </p:txBody>
      </p:sp>
      <p:sp>
        <p:nvSpPr>
          <p:cNvPr id="3" name="Rectangle 2">
            <a:extLst>
              <a:ext uri="{FF2B5EF4-FFF2-40B4-BE49-F238E27FC236}">
                <a16:creationId xmlns:a16="http://schemas.microsoft.com/office/drawing/2014/main" id="{BE8DA07B-F8CC-6370-2667-006D143FEA04}"/>
              </a:ext>
            </a:extLst>
          </p:cNvPr>
          <p:cNvSpPr/>
          <p:nvPr/>
        </p:nvSpPr>
        <p:spPr>
          <a:xfrm>
            <a:off x="1986195" y="249387"/>
            <a:ext cx="5171609"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How to </a:t>
            </a:r>
            <a:r>
              <a:rPr lang="en-US" sz="3200" b="0" cap="none" spc="0" dirty="0" err="1">
                <a:ln w="0"/>
                <a:solidFill>
                  <a:schemeClr val="tx1"/>
                </a:solidFill>
                <a:effectLst>
                  <a:outerShdw blurRad="38100" dist="19050" dir="2700000" algn="tl" rotWithShape="0">
                    <a:schemeClr val="dk1">
                      <a:alpha val="40000"/>
                    </a:schemeClr>
                  </a:outerShdw>
                </a:effectLst>
              </a:rPr>
              <a:t>dected</a:t>
            </a:r>
            <a:r>
              <a:rPr lang="en-US" sz="3200" b="0" cap="none" spc="0" dirty="0">
                <a:ln w="0"/>
                <a:solidFill>
                  <a:schemeClr val="tx1"/>
                </a:solidFill>
                <a:effectLst>
                  <a:outerShdw blurRad="38100" dist="19050" dir="2700000" algn="tl" rotWithShape="0">
                    <a:schemeClr val="dk1">
                      <a:alpha val="40000"/>
                    </a:schemeClr>
                  </a:outerShdw>
                </a:effectLst>
              </a:rPr>
              <a:t> ransomware</a:t>
            </a:r>
          </a:p>
        </p:txBody>
      </p:sp>
      <p:sp>
        <p:nvSpPr>
          <p:cNvPr id="4" name="Rectangle 3">
            <a:extLst>
              <a:ext uri="{FF2B5EF4-FFF2-40B4-BE49-F238E27FC236}">
                <a16:creationId xmlns:a16="http://schemas.microsoft.com/office/drawing/2014/main" id="{2FEDD1E3-3D89-61ED-FAF5-4024BA3C4BD3}"/>
              </a:ext>
            </a:extLst>
          </p:cNvPr>
          <p:cNvSpPr/>
          <p:nvPr/>
        </p:nvSpPr>
        <p:spPr>
          <a:xfrm>
            <a:off x="255182" y="1339438"/>
            <a:ext cx="5869172" cy="3539430"/>
          </a:xfrm>
          <a:prstGeom prst="rect">
            <a:avLst/>
          </a:prstGeom>
          <a:solidFill>
            <a:srgbClr val="00B0F0"/>
          </a:solidFill>
        </p:spPr>
        <p:txBody>
          <a:bodyPr wrap="square" lIns="91440" tIns="45720" rIns="91440" bIns="45720">
            <a:spAutoFit/>
          </a:bodyPr>
          <a:lstStyle/>
          <a:p>
            <a:pPr marL="285750" indent="-285750">
              <a:buFont typeface="Wingdings" panose="05000000000000000000" pitchFamily="2" charset="2"/>
              <a:buChar char="v"/>
            </a:pPr>
            <a:r>
              <a:rPr lang="en-US" sz="1600" b="0" cap="none" spc="0" dirty="0">
                <a:ln w="0"/>
                <a:solidFill>
                  <a:schemeClr val="tx1"/>
                </a:solidFill>
                <a:effectLst>
                  <a:outerShdw blurRad="38100" dist="19050" dir="2700000" algn="tl" rotWithShape="0">
                    <a:schemeClr val="dk1">
                      <a:alpha val="40000"/>
                    </a:schemeClr>
                  </a:outerShdw>
                </a:effectLst>
              </a:rPr>
              <a:t>There are many levels of security that </a:t>
            </a:r>
            <a:r>
              <a:rPr lang="en-US" sz="1600" b="0" cap="none" spc="0" dirty="0" err="1">
                <a:ln w="0"/>
                <a:solidFill>
                  <a:schemeClr val="tx1"/>
                </a:solidFill>
                <a:effectLst>
                  <a:outerShdw blurRad="38100" dist="19050" dir="2700000" algn="tl" rotWithShape="0">
                    <a:schemeClr val="dk1">
                      <a:alpha val="40000"/>
                    </a:schemeClr>
                  </a:outerShdw>
                </a:effectLst>
              </a:rPr>
              <a:t>kubernates</a:t>
            </a:r>
            <a:r>
              <a:rPr lang="en-US" sz="1600" b="0" cap="none" spc="0" dirty="0">
                <a:ln w="0"/>
                <a:solidFill>
                  <a:schemeClr val="tx1"/>
                </a:solidFill>
                <a:effectLst>
                  <a:outerShdw blurRad="38100" dist="19050" dir="2700000" algn="tl" rotWithShape="0">
                    <a:schemeClr val="dk1">
                      <a:alpha val="40000"/>
                    </a:schemeClr>
                  </a:outerShdw>
                </a:effectLst>
              </a:rPr>
              <a:t> manage. Each component of </a:t>
            </a:r>
            <a:r>
              <a:rPr lang="en-US" sz="1600" b="0" cap="none" spc="0" dirty="0" err="1">
                <a:ln w="0"/>
                <a:solidFill>
                  <a:schemeClr val="tx1"/>
                </a:solidFill>
                <a:effectLst>
                  <a:outerShdw blurRad="38100" dist="19050" dir="2700000" algn="tl" rotWithShape="0">
                    <a:schemeClr val="dk1">
                      <a:alpha val="40000"/>
                    </a:schemeClr>
                  </a:outerShdw>
                </a:effectLst>
              </a:rPr>
              <a:t>kubernates</a:t>
            </a:r>
            <a:r>
              <a:rPr lang="en-US" sz="1600" b="0" cap="none" spc="0" dirty="0">
                <a:ln w="0"/>
                <a:solidFill>
                  <a:schemeClr val="tx1"/>
                </a:solidFill>
                <a:effectLst>
                  <a:outerShdw blurRad="38100" dist="19050" dir="2700000" algn="tl" rotWithShape="0">
                    <a:schemeClr val="dk1">
                      <a:alpha val="40000"/>
                    </a:schemeClr>
                  </a:outerShdw>
                </a:effectLst>
              </a:rPr>
              <a:t> has it's own security level like firewall rule, policies, and user permission. </a:t>
            </a:r>
          </a:p>
          <a:p>
            <a:endParaRPr lang="en-US" sz="1600" b="0" cap="none" spc="0" dirty="0">
              <a:ln w="0"/>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pitchFamily="2" charset="2"/>
              <a:buChar char="v"/>
            </a:pPr>
            <a:r>
              <a:rPr lang="en-US" sz="1600" b="0" cap="none" spc="0" dirty="0">
                <a:ln w="0"/>
                <a:solidFill>
                  <a:schemeClr val="tx1"/>
                </a:solidFill>
                <a:effectLst>
                  <a:outerShdw blurRad="38100" dist="19050" dir="2700000" algn="tl" rotWithShape="0">
                    <a:schemeClr val="dk1">
                      <a:alpha val="40000"/>
                    </a:schemeClr>
                  </a:outerShdw>
                </a:effectLst>
              </a:rPr>
              <a:t>In </a:t>
            </a:r>
            <a:r>
              <a:rPr lang="en-US" sz="1600" b="0" cap="none" spc="0" dirty="0" err="1">
                <a:ln w="0"/>
                <a:solidFill>
                  <a:schemeClr val="tx1"/>
                </a:solidFill>
                <a:effectLst>
                  <a:outerShdw blurRad="38100" dist="19050" dir="2700000" algn="tl" rotWithShape="0">
                    <a:schemeClr val="dk1">
                      <a:alpha val="40000"/>
                    </a:schemeClr>
                  </a:outerShdw>
                </a:effectLst>
              </a:rPr>
              <a:t>kubernates</a:t>
            </a:r>
            <a:r>
              <a:rPr lang="en-US" sz="1600" b="0" cap="none" spc="0" dirty="0">
                <a:ln w="0"/>
                <a:solidFill>
                  <a:schemeClr val="tx1"/>
                </a:solidFill>
                <a:effectLst>
                  <a:outerShdw blurRad="38100" dist="19050" dir="2700000" algn="tl" rotWithShape="0">
                    <a:schemeClr val="dk1">
                      <a:alpha val="40000"/>
                    </a:schemeClr>
                  </a:outerShdw>
                </a:effectLst>
              </a:rPr>
              <a:t> pods, nodes, &amp; the servers also have different security measures and policies that can easily detect unwanted &amp; unnecessary traffic in the network.</a:t>
            </a:r>
          </a:p>
          <a:p>
            <a:endParaRPr lang="en-US" sz="1600" b="0" cap="none" spc="0" dirty="0">
              <a:ln w="0"/>
              <a:solidFill>
                <a:schemeClr val="tx1"/>
              </a:solidFill>
              <a:effectLst>
                <a:outerShdw blurRad="38100" dist="19050" dir="2700000" algn="tl" rotWithShape="0">
                  <a:schemeClr val="dk1">
                    <a:alpha val="40000"/>
                  </a:schemeClr>
                </a:outerShdw>
              </a:effectLst>
            </a:endParaRPr>
          </a:p>
          <a:p>
            <a:endParaRPr lang="en-US" sz="1600" b="0" cap="none" spc="0" dirty="0">
              <a:ln w="0"/>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pitchFamily="2" charset="2"/>
              <a:buChar char="v"/>
            </a:pPr>
            <a:r>
              <a:rPr lang="en-US" sz="1600" b="0" cap="none" spc="0" dirty="0">
                <a:ln w="0"/>
                <a:solidFill>
                  <a:schemeClr val="tx1"/>
                </a:solidFill>
                <a:effectLst>
                  <a:outerShdw blurRad="38100" dist="19050" dir="2700000" algn="tl" rotWithShape="0">
                    <a:schemeClr val="dk1">
                      <a:alpha val="40000"/>
                    </a:schemeClr>
                  </a:outerShdw>
                </a:effectLst>
              </a:rPr>
              <a:t>There are lots of anti virus that keep a catalog of all the known threats, so they can identify ransomware quickly and effectively. Some antivirus apps also provide a free ransomware decryption tool for malware with low-level encryption. </a:t>
            </a:r>
          </a:p>
        </p:txBody>
      </p:sp>
      <p:pic>
        <p:nvPicPr>
          <p:cNvPr id="8" name="Picture 7">
            <a:extLst>
              <a:ext uri="{FF2B5EF4-FFF2-40B4-BE49-F238E27FC236}">
                <a16:creationId xmlns:a16="http://schemas.microsoft.com/office/drawing/2014/main" id="{906629C5-CB52-1AD2-D1FF-CE440CF8E8E5}"/>
              </a:ext>
            </a:extLst>
          </p:cNvPr>
          <p:cNvPicPr>
            <a:picLocks noChangeAspect="1"/>
          </p:cNvPicPr>
          <p:nvPr/>
        </p:nvPicPr>
        <p:blipFill>
          <a:blip r:embed="rId2"/>
          <a:stretch>
            <a:fillRect/>
          </a:stretch>
        </p:blipFill>
        <p:spPr>
          <a:xfrm>
            <a:off x="6468335" y="1339438"/>
            <a:ext cx="2225065" cy="2367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21</a:t>
            </a:fld>
            <a:endParaRPr lang="en"/>
          </a:p>
        </p:txBody>
      </p:sp>
      <p:sp>
        <p:nvSpPr>
          <p:cNvPr id="4" name="TextBox 3">
            <a:extLst>
              <a:ext uri="{FF2B5EF4-FFF2-40B4-BE49-F238E27FC236}">
                <a16:creationId xmlns:a16="http://schemas.microsoft.com/office/drawing/2014/main" id="{5A15399D-D7B0-7471-B2F8-CECE0C24E14B}"/>
              </a:ext>
            </a:extLst>
          </p:cNvPr>
          <p:cNvSpPr txBox="1"/>
          <p:nvPr/>
        </p:nvSpPr>
        <p:spPr>
          <a:xfrm>
            <a:off x="866553" y="987573"/>
            <a:ext cx="7410893" cy="3754874"/>
          </a:xfrm>
          <a:prstGeom prst="rect">
            <a:avLst/>
          </a:prstGeom>
          <a:noFill/>
        </p:spPr>
        <p:txBody>
          <a:bodyPr wrap="square">
            <a:spAutoFit/>
          </a:bodyPr>
          <a:lstStyle/>
          <a:p>
            <a:pPr marL="285750" indent="-285750">
              <a:buFont typeface="Wingdings" panose="05000000000000000000" pitchFamily="2" charset="2"/>
              <a:buChar char="v"/>
            </a:pPr>
            <a:r>
              <a:rPr lang="en-IN" b="1" dirty="0">
                <a:solidFill>
                  <a:schemeClr val="tx1"/>
                </a:solidFill>
              </a:rPr>
              <a:t>Update your software and operating system regularly</a:t>
            </a:r>
          </a:p>
          <a:p>
            <a:endParaRPr lang="en-IN" b="1" dirty="0">
              <a:solidFill>
                <a:schemeClr val="tx1"/>
              </a:solidFill>
            </a:endParaRPr>
          </a:p>
          <a:p>
            <a:pPr marL="285750" indent="-285750">
              <a:buFont typeface="Wingdings" panose="05000000000000000000" pitchFamily="2" charset="2"/>
              <a:buChar char="v"/>
            </a:pPr>
            <a:r>
              <a:rPr lang="en-IN" b="1" dirty="0">
                <a:solidFill>
                  <a:schemeClr val="tx1"/>
                </a:solidFill>
              </a:rPr>
              <a:t>Do not click on suspicious links</a:t>
            </a:r>
          </a:p>
          <a:p>
            <a:endParaRPr lang="en-IN" b="1" dirty="0">
              <a:solidFill>
                <a:schemeClr val="tx1"/>
              </a:solidFill>
            </a:endParaRPr>
          </a:p>
          <a:p>
            <a:pPr marL="285750" indent="-285750">
              <a:buFont typeface="Wingdings" panose="05000000000000000000" pitchFamily="2" charset="2"/>
              <a:buChar char="v"/>
            </a:pPr>
            <a:r>
              <a:rPr lang="en-IN" b="1" dirty="0">
                <a:solidFill>
                  <a:schemeClr val="tx1"/>
                </a:solidFill>
              </a:rPr>
              <a:t>Never open untrusted email attachments</a:t>
            </a:r>
          </a:p>
          <a:p>
            <a:endParaRPr lang="en-IN" b="1" dirty="0">
              <a:solidFill>
                <a:schemeClr val="tx1"/>
              </a:solidFill>
            </a:endParaRPr>
          </a:p>
          <a:p>
            <a:pPr marL="285750" indent="-285750">
              <a:buFont typeface="Wingdings" panose="05000000000000000000" pitchFamily="2" charset="2"/>
              <a:buChar char="v"/>
            </a:pPr>
            <a:r>
              <a:rPr lang="en-IN" b="1" dirty="0">
                <a:solidFill>
                  <a:schemeClr val="tx1"/>
                </a:solidFill>
              </a:rPr>
              <a:t>Do not download from untrusted websites</a:t>
            </a:r>
          </a:p>
          <a:p>
            <a:endParaRPr lang="en-IN" b="1" dirty="0">
              <a:solidFill>
                <a:schemeClr val="tx1"/>
              </a:solidFill>
            </a:endParaRPr>
          </a:p>
          <a:p>
            <a:pPr marL="285750" indent="-285750">
              <a:buFont typeface="Wingdings" panose="05000000000000000000" pitchFamily="2" charset="2"/>
              <a:buChar char="v"/>
            </a:pPr>
            <a:r>
              <a:rPr lang="en-IN" b="1" dirty="0">
                <a:solidFill>
                  <a:schemeClr val="tx1"/>
                </a:solidFill>
              </a:rPr>
              <a:t>Avoid unknown USBs</a:t>
            </a:r>
          </a:p>
          <a:p>
            <a:endParaRPr lang="en-IN" b="1" dirty="0">
              <a:solidFill>
                <a:schemeClr val="tx1"/>
              </a:solidFill>
            </a:endParaRPr>
          </a:p>
          <a:p>
            <a:pPr marL="285750" indent="-285750">
              <a:buFont typeface="Wingdings" panose="05000000000000000000" pitchFamily="2" charset="2"/>
              <a:buChar char="v"/>
            </a:pPr>
            <a:r>
              <a:rPr lang="en-IN" b="1" dirty="0">
                <a:solidFill>
                  <a:schemeClr val="tx1"/>
                </a:solidFill>
              </a:rPr>
              <a:t>Use a VPN when using public Wi-Fi</a:t>
            </a:r>
          </a:p>
          <a:p>
            <a:endParaRPr lang="en-IN" b="1" dirty="0">
              <a:solidFill>
                <a:schemeClr val="tx1"/>
              </a:solidFill>
            </a:endParaRPr>
          </a:p>
          <a:p>
            <a:pPr marL="285750" indent="-285750">
              <a:buFont typeface="Wingdings" panose="05000000000000000000" pitchFamily="2" charset="2"/>
              <a:buChar char="v"/>
            </a:pPr>
            <a:r>
              <a:rPr lang="en-IN" b="1" dirty="0">
                <a:solidFill>
                  <a:schemeClr val="tx1"/>
                </a:solidFill>
              </a:rPr>
              <a:t>Install internet security software</a:t>
            </a:r>
          </a:p>
          <a:p>
            <a:endParaRPr lang="en-IN" b="1" dirty="0">
              <a:solidFill>
                <a:schemeClr val="tx1"/>
              </a:solidFill>
            </a:endParaRPr>
          </a:p>
          <a:p>
            <a:pPr marL="285750" indent="-285750">
              <a:buFont typeface="Wingdings" panose="05000000000000000000" pitchFamily="2" charset="2"/>
              <a:buChar char="v"/>
            </a:pPr>
            <a:r>
              <a:rPr lang="en-IN" b="1" dirty="0">
                <a:solidFill>
                  <a:schemeClr val="tx1"/>
                </a:solidFill>
              </a:rPr>
              <a:t>Update your internet security software</a:t>
            </a:r>
          </a:p>
          <a:p>
            <a:endParaRPr lang="en-IN" b="1" dirty="0">
              <a:solidFill>
                <a:schemeClr val="tx1"/>
              </a:solidFill>
            </a:endParaRPr>
          </a:p>
          <a:p>
            <a:endParaRPr lang="en-IN" b="1" dirty="0">
              <a:solidFill>
                <a:schemeClr val="tx1"/>
              </a:solidFill>
            </a:endParaRPr>
          </a:p>
        </p:txBody>
      </p:sp>
      <p:sp>
        <p:nvSpPr>
          <p:cNvPr id="3" name="Rectangle 2">
            <a:extLst>
              <a:ext uri="{FF2B5EF4-FFF2-40B4-BE49-F238E27FC236}">
                <a16:creationId xmlns:a16="http://schemas.microsoft.com/office/drawing/2014/main" id="{C68564D8-55EE-351A-CB8C-946D8FDA9C1B}"/>
              </a:ext>
            </a:extLst>
          </p:cNvPr>
          <p:cNvSpPr/>
          <p:nvPr/>
        </p:nvSpPr>
        <p:spPr>
          <a:xfrm>
            <a:off x="574158" y="0"/>
            <a:ext cx="8325293" cy="584775"/>
          </a:xfrm>
          <a:prstGeom prst="rect">
            <a:avLst/>
          </a:prstGeom>
          <a:noFill/>
        </p:spPr>
        <p:txBody>
          <a:bodyPr wrap="square" lIns="91440" tIns="45720" rIns="91440" bIns="45720">
            <a:spAutoFit/>
          </a:bodyPr>
          <a:lstStyle/>
          <a:p>
            <a:pPr algn="ctr"/>
            <a:r>
              <a:rPr lang="en-US" sz="3200" dirty="0">
                <a:ln w="0"/>
                <a:solidFill>
                  <a:schemeClr val="tx1"/>
                </a:solidFill>
                <a:effectLst>
                  <a:outerShdw blurRad="38100" dist="19050" dir="2700000" algn="tl" rotWithShape="0">
                    <a:schemeClr val="dk1">
                      <a:alpha val="40000"/>
                    </a:schemeClr>
                  </a:outerShdw>
                </a:effectLst>
              </a:rPr>
              <a:t>How to prevent</a:t>
            </a:r>
            <a:r>
              <a:rPr lang="en-US" sz="3200" b="0" cap="none" spc="0" dirty="0">
                <a:ln w="0"/>
                <a:solidFill>
                  <a:schemeClr val="tx1"/>
                </a:solidFill>
                <a:effectLst>
                  <a:outerShdw blurRad="38100" dist="19050" dir="2700000" algn="tl" rotWithShape="0">
                    <a:schemeClr val="dk1">
                      <a:alpha val="40000"/>
                    </a:schemeClr>
                  </a:outerShdw>
                </a:effectLst>
              </a:rPr>
              <a:t> ransomware</a:t>
            </a:r>
          </a:p>
        </p:txBody>
      </p:sp>
      <p:pic>
        <p:nvPicPr>
          <p:cNvPr id="8" name="Picture 7">
            <a:extLst>
              <a:ext uri="{FF2B5EF4-FFF2-40B4-BE49-F238E27FC236}">
                <a16:creationId xmlns:a16="http://schemas.microsoft.com/office/drawing/2014/main" id="{99E134A9-7B37-3D2A-F440-9FBAC6305694}"/>
              </a:ext>
            </a:extLst>
          </p:cNvPr>
          <p:cNvPicPr>
            <a:picLocks noChangeAspect="1"/>
          </p:cNvPicPr>
          <p:nvPr/>
        </p:nvPicPr>
        <p:blipFill>
          <a:blip r:embed="rId2"/>
          <a:stretch>
            <a:fillRect/>
          </a:stretch>
        </p:blipFill>
        <p:spPr>
          <a:xfrm>
            <a:off x="5761029" y="1278200"/>
            <a:ext cx="3173619" cy="3173619"/>
          </a:xfrm>
          <a:prstGeom prst="rect">
            <a:avLst/>
          </a:prstGeom>
          <a:ln>
            <a:noFill/>
          </a:ln>
          <a:effectLst>
            <a:softEdge rad="112500"/>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22</a:t>
            </a:fld>
            <a:endParaRPr lang="en"/>
          </a:p>
        </p:txBody>
      </p:sp>
      <p:sp>
        <p:nvSpPr>
          <p:cNvPr id="3" name="Rectangle 2"/>
          <p:cNvSpPr/>
          <p:nvPr/>
        </p:nvSpPr>
        <p:spPr>
          <a:xfrm>
            <a:off x="2196662" y="1587062"/>
            <a:ext cx="4887309" cy="923330"/>
          </a:xfrm>
          <a:prstGeom prst="rect">
            <a:avLst/>
          </a:prstGeom>
          <a:noFill/>
        </p:spPr>
        <p:txBody>
          <a:bodyPr wrap="square" lIns="91440" tIns="45720" rIns="91440" bIns="45720">
            <a:spAutoFit/>
          </a:bodyPr>
          <a:lstStyle/>
          <a:p>
            <a:pPr algn="ctr"/>
            <a:r>
              <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Thank You</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23</a:t>
            </a:fld>
            <a:endParaRPr lang="en"/>
          </a:p>
        </p:txBody>
      </p:sp>
      <p:sp>
        <p:nvSpPr>
          <p:cNvPr id="3" name="Rectangle 2">
            <a:extLst>
              <a:ext uri="{FF2B5EF4-FFF2-40B4-BE49-F238E27FC236}">
                <a16:creationId xmlns:a16="http://schemas.microsoft.com/office/drawing/2014/main" id="{39EF5D8C-777A-F7EF-D330-32F500EB4D3C}"/>
              </a:ext>
            </a:extLst>
          </p:cNvPr>
          <p:cNvSpPr/>
          <p:nvPr/>
        </p:nvSpPr>
        <p:spPr>
          <a:xfrm>
            <a:off x="2062716" y="712381"/>
            <a:ext cx="5932968" cy="3923414"/>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IN"/>
          </a:p>
        </p:txBody>
      </p:sp>
      <p:sp>
        <p:nvSpPr>
          <p:cNvPr id="5" name="TextBox 4">
            <a:extLst>
              <a:ext uri="{FF2B5EF4-FFF2-40B4-BE49-F238E27FC236}">
                <a16:creationId xmlns:a16="http://schemas.microsoft.com/office/drawing/2014/main" id="{E74C9F05-64A0-F85F-0F24-61C385800B7F}"/>
              </a:ext>
            </a:extLst>
          </p:cNvPr>
          <p:cNvSpPr txBox="1"/>
          <p:nvPr/>
        </p:nvSpPr>
        <p:spPr>
          <a:xfrm>
            <a:off x="2286000" y="1880582"/>
            <a:ext cx="4572000" cy="1384995"/>
          </a:xfrm>
          <a:prstGeom prst="rect">
            <a:avLst/>
          </a:prstGeom>
          <a:noFill/>
        </p:spPr>
        <p:txBody>
          <a:bodyPr wrap="square">
            <a:spAutoFit/>
          </a:bodyPr>
          <a:lstStyle/>
          <a:p>
            <a:r>
              <a:rPr lang="en-US" dirty="0">
                <a:solidFill>
                  <a:schemeClr val="tx1"/>
                </a:solidFill>
              </a:rPr>
              <a:t>A container image represents binary data that encapsulates an application and all its software dependencies. Container images are executable software bundles that can run standalone and that make very well defined assumptions about their runtime environment.</a:t>
            </a:r>
            <a:endParaRPr lang="en-IN" dirty="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24</a:t>
            </a:fld>
            <a:endParaRPr lang="en"/>
          </a:p>
        </p:txBody>
      </p:sp>
      <p:sp>
        <p:nvSpPr>
          <p:cNvPr id="3" name="Rectangle 2">
            <a:extLst>
              <a:ext uri="{FF2B5EF4-FFF2-40B4-BE49-F238E27FC236}">
                <a16:creationId xmlns:a16="http://schemas.microsoft.com/office/drawing/2014/main" id="{39EF5D8C-777A-F7EF-D330-32F500EB4D3C}"/>
              </a:ext>
            </a:extLst>
          </p:cNvPr>
          <p:cNvSpPr/>
          <p:nvPr/>
        </p:nvSpPr>
        <p:spPr>
          <a:xfrm>
            <a:off x="2062716" y="712381"/>
            <a:ext cx="5932968" cy="3923414"/>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IN"/>
          </a:p>
        </p:txBody>
      </p:sp>
      <p:sp>
        <p:nvSpPr>
          <p:cNvPr id="5" name="TextBox 4">
            <a:extLst>
              <a:ext uri="{FF2B5EF4-FFF2-40B4-BE49-F238E27FC236}">
                <a16:creationId xmlns:a16="http://schemas.microsoft.com/office/drawing/2014/main" id="{E74C9F05-64A0-F85F-0F24-61C385800B7F}"/>
              </a:ext>
            </a:extLst>
          </p:cNvPr>
          <p:cNvSpPr txBox="1"/>
          <p:nvPr/>
        </p:nvSpPr>
        <p:spPr>
          <a:xfrm>
            <a:off x="2286000" y="1880582"/>
            <a:ext cx="4572000" cy="2677656"/>
          </a:xfrm>
          <a:prstGeom prst="rect">
            <a:avLst/>
          </a:prstGeom>
          <a:noFill/>
        </p:spPr>
        <p:txBody>
          <a:bodyPr wrap="square">
            <a:spAutoFit/>
          </a:bodyPr>
          <a:lstStyle/>
          <a:p>
            <a:pPr algn="l"/>
            <a:r>
              <a:rPr lang="en-US" b="1" i="0" dirty="0">
                <a:solidFill>
                  <a:schemeClr val="tx1"/>
                </a:solidFill>
                <a:effectLst/>
                <a:latin typeface="Inter"/>
              </a:rPr>
              <a:t>How these malicious container images strike:</a:t>
            </a:r>
          </a:p>
          <a:p>
            <a:pPr algn="l"/>
            <a:endParaRPr lang="en-US" b="1" i="0" dirty="0">
              <a:solidFill>
                <a:schemeClr val="tx1"/>
              </a:solidFill>
              <a:effectLst/>
              <a:latin typeface="Inter"/>
            </a:endParaRPr>
          </a:p>
          <a:p>
            <a:pPr algn="l"/>
            <a:r>
              <a:rPr lang="en-US" b="1" i="0" dirty="0">
                <a:solidFill>
                  <a:schemeClr val="tx1"/>
                </a:solidFill>
                <a:effectLst/>
                <a:latin typeface="Inter"/>
              </a:rPr>
              <a:t>The Container image </a:t>
            </a:r>
            <a:r>
              <a:rPr lang="en-US" b="1" i="0" dirty="0" err="1">
                <a:solidFill>
                  <a:schemeClr val="tx1"/>
                </a:solidFill>
                <a:effectLst/>
                <a:latin typeface="Inter"/>
              </a:rPr>
              <a:t>entrypoint</a:t>
            </a:r>
            <a:r>
              <a:rPr lang="en-US" b="1" i="0" dirty="0">
                <a:solidFill>
                  <a:schemeClr val="tx1"/>
                </a:solidFill>
                <a:effectLst/>
                <a:latin typeface="Inter"/>
              </a:rPr>
              <a:t> is set to execute </a:t>
            </a:r>
            <a:r>
              <a:rPr lang="en-US" b="1" i="0" dirty="0">
                <a:solidFill>
                  <a:schemeClr val="tx1"/>
                </a:solidFill>
                <a:effectLst/>
                <a:latin typeface="courier new" panose="02070309020205020404" pitchFamily="49" charset="0"/>
              </a:rPr>
              <a:t>DEEPCE</a:t>
            </a:r>
            <a:r>
              <a:rPr lang="en-US" b="1" i="0" dirty="0">
                <a:solidFill>
                  <a:schemeClr val="tx1"/>
                </a:solidFill>
                <a:effectLst/>
                <a:latin typeface="Inter"/>
              </a:rPr>
              <a:t>, an Offensive Security Tool (OST) designed to attempt escaping the containerized environment and taking a hold of the host, which means this container image is designed to run in the target’s environment. The image also contains other OSTs that allow the attacker to conduct further malicious attacks against Kubernetes clusters, such as detecting vulnerabilities in API server, pods, </a:t>
            </a:r>
            <a:r>
              <a:rPr lang="en-US" b="1" i="0" dirty="0" err="1">
                <a:solidFill>
                  <a:schemeClr val="tx1"/>
                </a:solidFill>
                <a:effectLst/>
                <a:latin typeface="Inter"/>
              </a:rPr>
              <a:t>kublet</a:t>
            </a:r>
            <a:r>
              <a:rPr lang="en-US" b="1" i="0" dirty="0">
                <a:solidFill>
                  <a:schemeClr val="tx1"/>
                </a:solidFill>
                <a:effectLst/>
                <a:latin typeface="Inter"/>
              </a:rPr>
              <a:t> API, Docker API, </a:t>
            </a:r>
            <a:r>
              <a:rPr lang="en-US" b="1" i="0" dirty="0" err="1">
                <a:solidFill>
                  <a:schemeClr val="tx1"/>
                </a:solidFill>
                <a:effectLst/>
                <a:latin typeface="Inter"/>
              </a:rPr>
              <a:t>Docker.sock</a:t>
            </a:r>
            <a:r>
              <a:rPr lang="en-US" b="1" i="0" dirty="0">
                <a:solidFill>
                  <a:schemeClr val="tx1"/>
                </a:solidFill>
                <a:effectLst/>
                <a:latin typeface="Inter"/>
              </a:rPr>
              <a:t>, etc.</a:t>
            </a:r>
          </a:p>
          <a:p>
            <a:endParaRPr lang="en-IN" dirty="0">
              <a:solidFill>
                <a:schemeClr val="tx1"/>
              </a:solidFill>
            </a:endParaRPr>
          </a:p>
        </p:txBody>
      </p:sp>
    </p:spTree>
    <p:extLst>
      <p:ext uri="{BB962C8B-B14F-4D97-AF65-F5344CB8AC3E}">
        <p14:creationId xmlns:p14="http://schemas.microsoft.com/office/powerpoint/2010/main" val="2931178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D6511-DA1D-8110-8A06-A0884CFFE6AD}"/>
              </a:ext>
            </a:extLst>
          </p:cNvPr>
          <p:cNvSpPr/>
          <p:nvPr/>
        </p:nvSpPr>
        <p:spPr>
          <a:xfrm>
            <a:off x="318977" y="170121"/>
            <a:ext cx="8591107" cy="497337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IN"/>
          </a:p>
        </p:txBody>
      </p:sp>
      <p:sp>
        <p:nvSpPr>
          <p:cNvPr id="4" name="TextBox 3">
            <a:extLst>
              <a:ext uri="{FF2B5EF4-FFF2-40B4-BE49-F238E27FC236}">
                <a16:creationId xmlns:a16="http://schemas.microsoft.com/office/drawing/2014/main" id="{640FF810-51B2-366F-00F2-A5291D9FD405}"/>
              </a:ext>
            </a:extLst>
          </p:cNvPr>
          <p:cNvSpPr txBox="1"/>
          <p:nvPr/>
        </p:nvSpPr>
        <p:spPr>
          <a:xfrm>
            <a:off x="318977" y="296974"/>
            <a:ext cx="8591107" cy="4339650"/>
          </a:xfrm>
          <a:prstGeom prst="rect">
            <a:avLst/>
          </a:prstGeom>
          <a:noFill/>
        </p:spPr>
        <p:txBody>
          <a:bodyPr wrap="square">
            <a:spAutoFit/>
          </a:bodyPr>
          <a:lstStyle/>
          <a:p>
            <a:r>
              <a:rPr lang="en-US" sz="1200" b="1" dirty="0">
                <a:solidFill>
                  <a:schemeClr val="tx1"/>
                </a:solidFill>
              </a:rPr>
              <a:t>Initial access:</a:t>
            </a:r>
          </a:p>
          <a:p>
            <a:endParaRPr lang="en-US" sz="1200" b="1" dirty="0">
              <a:solidFill>
                <a:schemeClr val="tx1"/>
              </a:solidFill>
            </a:endParaRPr>
          </a:p>
          <a:p>
            <a:r>
              <a:rPr lang="en-US" sz="1200" b="1" dirty="0">
                <a:solidFill>
                  <a:schemeClr val="tx1"/>
                </a:solidFill>
              </a:rPr>
              <a:t>The tools in this container image (‘</a:t>
            </a:r>
            <a:r>
              <a:rPr lang="en-US" sz="1200" b="1" dirty="0" err="1">
                <a:solidFill>
                  <a:schemeClr val="tx1"/>
                </a:solidFill>
              </a:rPr>
              <a:t>bobedpei</a:t>
            </a:r>
            <a:r>
              <a:rPr lang="en-US" sz="1200" b="1" dirty="0">
                <a:solidFill>
                  <a:schemeClr val="tx1"/>
                </a:solidFill>
              </a:rPr>
              <a:t>’) can detect possible initial access points:</a:t>
            </a:r>
          </a:p>
          <a:p>
            <a:endParaRPr lang="en-US" sz="1200" b="1" dirty="0">
              <a:solidFill>
                <a:schemeClr val="tx1"/>
              </a:solidFill>
            </a:endParaRPr>
          </a:p>
          <a:p>
            <a:pPr marL="171450" indent="-171450">
              <a:buFont typeface="Arial" panose="020B0604020202020204" pitchFamily="34" charset="0"/>
              <a:buChar char="•"/>
            </a:pPr>
            <a:r>
              <a:rPr lang="en-US" sz="1200" b="1" dirty="0">
                <a:solidFill>
                  <a:schemeClr val="tx1"/>
                </a:solidFill>
              </a:rPr>
              <a:t>Misconfigured ports that enable anybody to write commands to the APIs. These tools scan default ports to identify any misconfigurations. For instance, open to the world Docker API running on port 2375, or misconfigured </a:t>
            </a:r>
            <a:r>
              <a:rPr lang="en-US" sz="1200" b="1" dirty="0" err="1">
                <a:solidFill>
                  <a:schemeClr val="tx1"/>
                </a:solidFill>
              </a:rPr>
              <a:t>etcd</a:t>
            </a:r>
            <a:r>
              <a:rPr lang="en-US" sz="1200" b="1" dirty="0">
                <a:solidFill>
                  <a:schemeClr val="tx1"/>
                </a:solidFill>
              </a:rPr>
              <a:t> API on port 2379.</a:t>
            </a:r>
          </a:p>
          <a:p>
            <a:pPr marL="171450" indent="-171450">
              <a:buFont typeface="Arial" panose="020B0604020202020204" pitchFamily="34" charset="0"/>
              <a:buChar char="•"/>
            </a:pPr>
            <a:r>
              <a:rPr lang="en-US" sz="1200" b="1" dirty="0">
                <a:solidFill>
                  <a:schemeClr val="tx1"/>
                </a:solidFill>
              </a:rPr>
              <a:t>Misconfigured K8s Dashboard enables unauthenticated login.</a:t>
            </a:r>
          </a:p>
          <a:p>
            <a:pPr marL="171450" indent="-171450">
              <a:buFont typeface="Wingdings" panose="05000000000000000000" pitchFamily="2" charset="2"/>
              <a:buChar char="§"/>
            </a:pPr>
            <a:r>
              <a:rPr lang="en-US" sz="1200" b="1" dirty="0">
                <a:solidFill>
                  <a:schemeClr val="tx1"/>
                </a:solidFill>
              </a:rPr>
              <a:t>Misconfigured K8s API Server enables unauthenticated login.</a:t>
            </a:r>
          </a:p>
          <a:p>
            <a:pPr marL="171450" indent="-171450">
              <a:buFont typeface="Wingdings" panose="05000000000000000000" pitchFamily="2" charset="2"/>
              <a:buChar char="§"/>
            </a:pPr>
            <a:r>
              <a:rPr lang="en-US" sz="1200" b="1" dirty="0">
                <a:solidFill>
                  <a:schemeClr val="tx1"/>
                </a:solidFill>
              </a:rPr>
              <a:t>Misconfigured </a:t>
            </a:r>
            <a:r>
              <a:rPr lang="en-US" sz="1200" b="1" dirty="0" err="1">
                <a:solidFill>
                  <a:schemeClr val="tx1"/>
                </a:solidFill>
              </a:rPr>
              <a:t>etcd</a:t>
            </a:r>
            <a:r>
              <a:rPr lang="en-US" sz="1200" b="1" dirty="0">
                <a:solidFill>
                  <a:schemeClr val="tx1"/>
                </a:solidFill>
              </a:rPr>
              <a:t> database enables anyone to make actions in the database. For instance, allowing Read and Write to </a:t>
            </a:r>
            <a:r>
              <a:rPr lang="en-US" sz="1200" b="1" dirty="0" err="1">
                <a:solidFill>
                  <a:schemeClr val="tx1"/>
                </a:solidFill>
              </a:rPr>
              <a:t>etcd</a:t>
            </a:r>
            <a:r>
              <a:rPr lang="en-US" sz="1200" b="1" dirty="0">
                <a:solidFill>
                  <a:schemeClr val="tx1"/>
                </a:solidFill>
              </a:rPr>
              <a:t> DB.</a:t>
            </a:r>
          </a:p>
          <a:p>
            <a:endParaRPr lang="en-US" sz="1200" b="1" dirty="0">
              <a:solidFill>
                <a:schemeClr val="tx1"/>
              </a:solidFill>
            </a:endParaRPr>
          </a:p>
          <a:p>
            <a:r>
              <a:rPr lang="en-US" sz="1200" b="1" dirty="0">
                <a:solidFill>
                  <a:schemeClr val="tx1"/>
                </a:solidFill>
              </a:rPr>
              <a:t>In addition to allowing initial access, this container image (‘</a:t>
            </a:r>
            <a:r>
              <a:rPr lang="en-US" sz="1200" b="1" dirty="0" err="1">
                <a:solidFill>
                  <a:schemeClr val="tx1"/>
                </a:solidFill>
              </a:rPr>
              <a:t>bobedpei</a:t>
            </a:r>
            <a:r>
              <a:rPr lang="en-US" sz="1200" b="1" dirty="0">
                <a:solidFill>
                  <a:schemeClr val="tx1"/>
                </a:solidFill>
              </a:rPr>
              <a:t>’) enables extensive discovery possibilities:</a:t>
            </a:r>
          </a:p>
          <a:p>
            <a:endParaRPr lang="en-US" sz="1200" b="1" dirty="0">
              <a:solidFill>
                <a:schemeClr val="tx1"/>
              </a:solidFill>
            </a:endParaRPr>
          </a:p>
          <a:p>
            <a:r>
              <a:rPr lang="en-US" sz="1200" b="1" dirty="0">
                <a:solidFill>
                  <a:schemeClr val="tx1"/>
                </a:solidFill>
              </a:rPr>
              <a:t>K8s Dashboard</a:t>
            </a:r>
          </a:p>
          <a:p>
            <a:r>
              <a:rPr lang="en-US" sz="1200" b="1" dirty="0">
                <a:solidFill>
                  <a:schemeClr val="tx1"/>
                </a:solidFill>
              </a:rPr>
              <a:t>K8s API Server</a:t>
            </a:r>
          </a:p>
          <a:p>
            <a:r>
              <a:rPr lang="en-US" sz="1200" b="1" dirty="0">
                <a:solidFill>
                  <a:schemeClr val="tx1"/>
                </a:solidFill>
              </a:rPr>
              <a:t>K8s </a:t>
            </a:r>
            <a:r>
              <a:rPr lang="en-US" sz="1200" b="1" dirty="0" err="1">
                <a:solidFill>
                  <a:schemeClr val="tx1"/>
                </a:solidFill>
              </a:rPr>
              <a:t>etcd</a:t>
            </a:r>
            <a:endParaRPr lang="en-US" sz="1200" b="1" dirty="0">
              <a:solidFill>
                <a:schemeClr val="tx1"/>
              </a:solidFill>
            </a:endParaRPr>
          </a:p>
          <a:p>
            <a:r>
              <a:rPr lang="en-US" sz="1200" b="1" dirty="0">
                <a:solidFill>
                  <a:schemeClr val="tx1"/>
                </a:solidFill>
              </a:rPr>
              <a:t>K8s pods</a:t>
            </a:r>
          </a:p>
          <a:p>
            <a:r>
              <a:rPr lang="en-US" sz="1200" b="1" dirty="0">
                <a:solidFill>
                  <a:schemeClr val="tx1"/>
                </a:solidFill>
              </a:rPr>
              <a:t>Docker Socket</a:t>
            </a:r>
          </a:p>
          <a:p>
            <a:r>
              <a:rPr lang="en-US" sz="1200" b="1" dirty="0">
                <a:solidFill>
                  <a:schemeClr val="tx1"/>
                </a:solidFill>
              </a:rPr>
              <a:t>Collecting information about container files, network, and interfaces, which can be further exploited for credential theft</a:t>
            </a:r>
          </a:p>
          <a:p>
            <a:r>
              <a:rPr lang="en-US" sz="1200" b="1" dirty="0">
                <a:solidFill>
                  <a:schemeClr val="tx1"/>
                </a:solidFill>
              </a:rPr>
              <a:t>Network Scanning</a:t>
            </a:r>
          </a:p>
          <a:p>
            <a:r>
              <a:rPr lang="en-US" sz="1200" b="1" dirty="0">
                <a:solidFill>
                  <a:schemeClr val="tx1"/>
                </a:solidFill>
              </a:rPr>
              <a:t>Provides Metadata (i.e., AWS, GCP)</a:t>
            </a:r>
            <a:endParaRPr lang="en-IN" sz="1200" b="1" dirty="0">
              <a:solidFill>
                <a:schemeClr val="tx1"/>
              </a:solidFill>
            </a:endParaRPr>
          </a:p>
        </p:txBody>
      </p:sp>
    </p:spTree>
    <p:extLst>
      <p:ext uri="{BB962C8B-B14F-4D97-AF65-F5344CB8AC3E}">
        <p14:creationId xmlns:p14="http://schemas.microsoft.com/office/powerpoint/2010/main" val="3323794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3</a:t>
            </a:fld>
            <a:endParaRPr lang="en"/>
          </a:p>
        </p:txBody>
      </p:sp>
      <p:pic>
        <p:nvPicPr>
          <p:cNvPr id="4" name="Picture 3">
            <a:extLst>
              <a:ext uri="{FF2B5EF4-FFF2-40B4-BE49-F238E27FC236}">
                <a16:creationId xmlns:a16="http://schemas.microsoft.com/office/drawing/2014/main" id="{F48DCD60-D017-594B-CE65-FCA3487CDCB6}"/>
              </a:ext>
            </a:extLst>
          </p:cNvPr>
          <p:cNvPicPr>
            <a:picLocks noChangeAspect="1"/>
          </p:cNvPicPr>
          <p:nvPr/>
        </p:nvPicPr>
        <p:blipFill>
          <a:blip r:embed="rId2"/>
          <a:stretch>
            <a:fillRect/>
          </a:stretch>
        </p:blipFill>
        <p:spPr>
          <a:xfrm>
            <a:off x="11254" y="1"/>
            <a:ext cx="9132745" cy="47498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4</a:t>
            </a:fld>
            <a:endParaRPr lang="en"/>
          </a:p>
        </p:txBody>
      </p:sp>
      <p:pic>
        <p:nvPicPr>
          <p:cNvPr id="4" name="Picture 3">
            <a:extLst>
              <a:ext uri="{FF2B5EF4-FFF2-40B4-BE49-F238E27FC236}">
                <a16:creationId xmlns:a16="http://schemas.microsoft.com/office/drawing/2014/main" id="{AA7D0B2E-70FA-1CA6-D2FF-3E99CD9E71D9}"/>
              </a:ext>
            </a:extLst>
          </p:cNvPr>
          <p:cNvPicPr>
            <a:picLocks noChangeAspect="1"/>
          </p:cNvPicPr>
          <p:nvPr/>
        </p:nvPicPr>
        <p:blipFill>
          <a:blip r:embed="rId2"/>
          <a:stretch>
            <a:fillRect/>
          </a:stretch>
        </p:blipFill>
        <p:spPr>
          <a:xfrm>
            <a:off x="421309" y="363076"/>
            <a:ext cx="4953546" cy="2550246"/>
          </a:xfrm>
          <a:prstGeom prst="rect">
            <a:avLst/>
          </a:prstGeom>
        </p:spPr>
      </p:pic>
      <p:pic>
        <p:nvPicPr>
          <p:cNvPr id="6" name="Picture 5">
            <a:extLst>
              <a:ext uri="{FF2B5EF4-FFF2-40B4-BE49-F238E27FC236}">
                <a16:creationId xmlns:a16="http://schemas.microsoft.com/office/drawing/2014/main" id="{50CFD9F6-F163-FFF8-B87F-8A5B78014103}"/>
              </a:ext>
            </a:extLst>
          </p:cNvPr>
          <p:cNvPicPr>
            <a:picLocks noChangeAspect="1"/>
          </p:cNvPicPr>
          <p:nvPr/>
        </p:nvPicPr>
        <p:blipFill>
          <a:blip r:embed="rId3"/>
          <a:stretch>
            <a:fillRect/>
          </a:stretch>
        </p:blipFill>
        <p:spPr>
          <a:xfrm>
            <a:off x="3225209" y="469670"/>
            <a:ext cx="613144" cy="598773"/>
          </a:xfrm>
          <a:prstGeom prst="rect">
            <a:avLst/>
          </a:prstGeom>
        </p:spPr>
      </p:pic>
      <p:sp>
        <p:nvSpPr>
          <p:cNvPr id="7" name="Rectangle 6">
            <a:extLst>
              <a:ext uri="{FF2B5EF4-FFF2-40B4-BE49-F238E27FC236}">
                <a16:creationId xmlns:a16="http://schemas.microsoft.com/office/drawing/2014/main" id="{E5FD5382-246A-86E9-D33A-875FB15265B2}"/>
              </a:ext>
            </a:extLst>
          </p:cNvPr>
          <p:cNvSpPr/>
          <p:nvPr/>
        </p:nvSpPr>
        <p:spPr>
          <a:xfrm>
            <a:off x="748524" y="3137939"/>
            <a:ext cx="4316819" cy="40011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000" b="1" cap="none" spc="0" dirty="0">
                <a:ln/>
                <a:solidFill>
                  <a:schemeClr val="accent4"/>
                </a:solidFill>
                <a:effectLst/>
              </a:rPr>
              <a:t>orchestration management</a:t>
            </a:r>
          </a:p>
        </p:txBody>
      </p:sp>
      <p:sp>
        <p:nvSpPr>
          <p:cNvPr id="9" name="Rectangle 8">
            <a:extLst>
              <a:ext uri="{FF2B5EF4-FFF2-40B4-BE49-F238E27FC236}">
                <a16:creationId xmlns:a16="http://schemas.microsoft.com/office/drawing/2014/main" id="{C1B061D2-2F3D-B993-D19F-F62B4861D17E}"/>
              </a:ext>
            </a:extLst>
          </p:cNvPr>
          <p:cNvSpPr/>
          <p:nvPr/>
        </p:nvSpPr>
        <p:spPr>
          <a:xfrm>
            <a:off x="5635256" y="233916"/>
            <a:ext cx="3264195" cy="4515934"/>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IN"/>
          </a:p>
        </p:txBody>
      </p:sp>
      <p:sp>
        <p:nvSpPr>
          <p:cNvPr id="5" name="Rectangle 4">
            <a:extLst>
              <a:ext uri="{FF2B5EF4-FFF2-40B4-BE49-F238E27FC236}">
                <a16:creationId xmlns:a16="http://schemas.microsoft.com/office/drawing/2014/main" id="{2E547353-E1BF-5560-BDF6-17D649737A75}"/>
              </a:ext>
            </a:extLst>
          </p:cNvPr>
          <p:cNvSpPr/>
          <p:nvPr/>
        </p:nvSpPr>
        <p:spPr>
          <a:xfrm>
            <a:off x="5858541" y="393650"/>
            <a:ext cx="2834860" cy="3970318"/>
          </a:xfrm>
          <a:prstGeom prst="rect">
            <a:avLst/>
          </a:prstGeom>
          <a:solidFill>
            <a:srgbClr val="00B0F0"/>
          </a:solidFill>
        </p:spPr>
        <p:txBody>
          <a:bodyPr wrap="square" lIns="91440" tIns="45720" rIns="91440" bIns="45720">
            <a:spAutoFit/>
          </a:bodyPr>
          <a:lstStyle/>
          <a:p>
            <a:pPr marL="342900" indent="-342900">
              <a:buFont typeface="Wingdings" panose="05000000000000000000" pitchFamily="2" charset="2"/>
              <a:buChar char="v"/>
            </a:pPr>
            <a:r>
              <a:rPr lang="en-US" sz="1800" b="0" i="0" dirty="0">
                <a:solidFill>
                  <a:schemeClr val="tx1"/>
                </a:solidFill>
                <a:effectLst/>
                <a:latin typeface="arial" panose="020B0604020202020204" pitchFamily="34" charset="0"/>
              </a:rPr>
              <a:t>Kubernetes is an open-source container orchestration system for automating software deployment, scaling, and management.</a:t>
            </a:r>
            <a:r>
              <a:rPr lang="en-US" sz="1800" dirty="0">
                <a:ln w="0"/>
                <a:solidFill>
                  <a:schemeClr val="tx1"/>
                </a:solidFill>
                <a:effectLst>
                  <a:outerShdw blurRad="38100" dist="19050" dir="2700000" algn="tl" rotWithShape="0">
                    <a:schemeClr val="dk1">
                      <a:alpha val="40000"/>
                    </a:schemeClr>
                  </a:outerShdw>
                </a:effectLst>
              </a:rPr>
              <a:t> </a:t>
            </a:r>
          </a:p>
          <a:p>
            <a:endParaRPr lang="en-US" sz="1800" dirty="0">
              <a:ln w="0"/>
              <a:solidFill>
                <a:schemeClr val="tx1"/>
              </a:solidFill>
              <a:effectLst>
                <a:outerShdw blurRad="38100" dist="19050" dir="2700000" algn="tl" rotWithShape="0">
                  <a:schemeClr val="dk1">
                    <a:alpha val="40000"/>
                  </a:schemeClr>
                </a:outerShdw>
              </a:effectLst>
            </a:endParaRPr>
          </a:p>
          <a:p>
            <a:endParaRPr lang="en-US" sz="1800" dirty="0">
              <a:ln w="0"/>
              <a:solidFill>
                <a:schemeClr val="tx1"/>
              </a:solidFill>
              <a:effectLst>
                <a:outerShdw blurRad="38100" dist="19050" dir="2700000" algn="tl" rotWithShape="0">
                  <a:schemeClr val="dk1">
                    <a:alpha val="40000"/>
                  </a:schemeClr>
                </a:outerShdw>
              </a:effectLst>
            </a:endParaRPr>
          </a:p>
          <a:p>
            <a:pPr marL="342900" indent="-342900">
              <a:buFont typeface="Wingdings" panose="05000000000000000000" pitchFamily="2" charset="2"/>
              <a:buChar char="v"/>
            </a:pPr>
            <a:r>
              <a:rPr lang="en-US" sz="1800" dirty="0">
                <a:ln w="0"/>
                <a:solidFill>
                  <a:schemeClr val="tx1"/>
                </a:solidFill>
                <a:effectLst>
                  <a:outerShdw blurRad="38100" dist="19050" dir="2700000" algn="tl" rotWithShape="0">
                    <a:schemeClr val="dk1">
                      <a:alpha val="40000"/>
                    </a:schemeClr>
                  </a:outerShdw>
                </a:effectLst>
              </a:rPr>
              <a:t>google made </a:t>
            </a:r>
            <a:r>
              <a:rPr lang="en-US" sz="1800" dirty="0" err="1">
                <a:ln w="0"/>
                <a:solidFill>
                  <a:schemeClr val="tx1"/>
                </a:solidFill>
                <a:effectLst>
                  <a:outerShdw blurRad="38100" dist="19050" dir="2700000" algn="tl" rotWithShape="0">
                    <a:schemeClr val="dk1">
                      <a:alpha val="40000"/>
                    </a:schemeClr>
                  </a:outerShdw>
                </a:effectLst>
              </a:rPr>
              <a:t>kubernates</a:t>
            </a:r>
            <a:r>
              <a:rPr lang="en-US" sz="1800" dirty="0">
                <a:ln w="0"/>
                <a:solidFill>
                  <a:schemeClr val="tx1"/>
                </a:solidFill>
                <a:effectLst>
                  <a:outerShdw blurRad="38100" dist="19050" dir="2700000" algn="tl" rotWithShape="0">
                    <a:schemeClr val="dk1">
                      <a:alpha val="40000"/>
                    </a:schemeClr>
                  </a:outerShdw>
                </a:effectLst>
              </a:rPr>
              <a:t> open source and 2014 donated it to CNCF organization.</a:t>
            </a:r>
            <a:endParaRPr lang="en-US" sz="18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5</a:t>
            </a:fld>
            <a:endParaRPr lang="en"/>
          </a:p>
        </p:txBody>
      </p:sp>
      <p:pic>
        <p:nvPicPr>
          <p:cNvPr id="5" name="Picture 4">
            <a:extLst>
              <a:ext uri="{FF2B5EF4-FFF2-40B4-BE49-F238E27FC236}">
                <a16:creationId xmlns:a16="http://schemas.microsoft.com/office/drawing/2014/main" id="{463FB3D3-9E47-62EC-4BED-32ACCAA2E566}"/>
              </a:ext>
            </a:extLst>
          </p:cNvPr>
          <p:cNvPicPr>
            <a:picLocks noChangeAspect="1"/>
          </p:cNvPicPr>
          <p:nvPr/>
        </p:nvPicPr>
        <p:blipFill>
          <a:blip r:embed="rId2"/>
          <a:stretch>
            <a:fillRect/>
          </a:stretch>
        </p:blipFill>
        <p:spPr>
          <a:xfrm>
            <a:off x="700110" y="0"/>
            <a:ext cx="7743780"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6</a:t>
            </a:fld>
            <a:endParaRPr lang="en"/>
          </a:p>
        </p:txBody>
      </p:sp>
      <p:pic>
        <p:nvPicPr>
          <p:cNvPr id="4" name="Picture 3">
            <a:extLst>
              <a:ext uri="{FF2B5EF4-FFF2-40B4-BE49-F238E27FC236}">
                <a16:creationId xmlns:a16="http://schemas.microsoft.com/office/drawing/2014/main" id="{572380A8-B4BF-55A5-A8EE-36FF1BE8456F}"/>
              </a:ext>
            </a:extLst>
          </p:cNvPr>
          <p:cNvPicPr>
            <a:picLocks noChangeAspect="1"/>
          </p:cNvPicPr>
          <p:nvPr/>
        </p:nvPicPr>
        <p:blipFill>
          <a:blip r:embed="rId2"/>
          <a:stretch>
            <a:fillRect/>
          </a:stretch>
        </p:blipFill>
        <p:spPr>
          <a:xfrm>
            <a:off x="0" y="3914"/>
            <a:ext cx="8825023" cy="513567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7</a:t>
            </a:fld>
            <a:endParaRPr lang="en"/>
          </a:p>
        </p:txBody>
      </p:sp>
      <p:pic>
        <p:nvPicPr>
          <p:cNvPr id="4" name="Picture 3">
            <a:extLst>
              <a:ext uri="{FF2B5EF4-FFF2-40B4-BE49-F238E27FC236}">
                <a16:creationId xmlns:a16="http://schemas.microsoft.com/office/drawing/2014/main" id="{B40D221D-05E2-6BAD-0B87-0F7A5D8D9791}"/>
              </a:ext>
            </a:extLst>
          </p:cNvPr>
          <p:cNvPicPr>
            <a:picLocks noChangeAspect="1"/>
          </p:cNvPicPr>
          <p:nvPr/>
        </p:nvPicPr>
        <p:blipFill>
          <a:blip r:embed="rId2"/>
          <a:stretch>
            <a:fillRect/>
          </a:stretch>
        </p:blipFill>
        <p:spPr>
          <a:xfrm>
            <a:off x="508591" y="1281223"/>
            <a:ext cx="2865918" cy="2982433"/>
          </a:xfrm>
          <a:prstGeom prst="rect">
            <a:avLst/>
          </a:prstGeom>
          <a:ln>
            <a:noFill/>
          </a:ln>
          <a:effectLst>
            <a:softEdge rad="112500"/>
          </a:effectLst>
        </p:spPr>
      </p:pic>
      <p:sp>
        <p:nvSpPr>
          <p:cNvPr id="5" name="Rectangle 4">
            <a:extLst>
              <a:ext uri="{FF2B5EF4-FFF2-40B4-BE49-F238E27FC236}">
                <a16:creationId xmlns:a16="http://schemas.microsoft.com/office/drawing/2014/main" id="{08ACB069-72FF-A713-1C40-19958F6667FE}"/>
              </a:ext>
            </a:extLst>
          </p:cNvPr>
          <p:cNvSpPr/>
          <p:nvPr/>
        </p:nvSpPr>
        <p:spPr>
          <a:xfrm>
            <a:off x="4495839" y="292396"/>
            <a:ext cx="2962671" cy="523220"/>
          </a:xfrm>
          <a:prstGeom prst="rect">
            <a:avLst/>
          </a:prstGeom>
          <a:noFill/>
        </p:spPr>
        <p:txBody>
          <a:bodyPr wrap="none" lIns="91440" tIns="45720" rIns="91440" bIns="45720">
            <a:spAutoFit/>
          </a:bodyPr>
          <a:lstStyle/>
          <a:p>
            <a:pPr algn="ctr"/>
            <a:r>
              <a:rPr lang="en-US" sz="2800" dirty="0">
                <a:ln w="0"/>
                <a:solidFill>
                  <a:schemeClr val="tx1"/>
                </a:solidFill>
                <a:effectLst>
                  <a:outerShdw blurRad="38100" dist="19050" dir="2700000" algn="tl" rotWithShape="0">
                    <a:schemeClr val="dk1">
                      <a:alpha val="40000"/>
                    </a:schemeClr>
                  </a:outerShdw>
                </a:effectLst>
              </a:rPr>
              <a:t>Advantage of k8s</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68C85AF3-EB5E-CA02-7274-AAB9B1A108C9}"/>
              </a:ext>
            </a:extLst>
          </p:cNvPr>
          <p:cNvSpPr/>
          <p:nvPr/>
        </p:nvSpPr>
        <p:spPr>
          <a:xfrm>
            <a:off x="3476846" y="936190"/>
            <a:ext cx="5344144" cy="3987210"/>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IN" dirty="0"/>
          </a:p>
        </p:txBody>
      </p:sp>
      <p:sp>
        <p:nvSpPr>
          <p:cNvPr id="3" name="Rectangle 2">
            <a:extLst>
              <a:ext uri="{FF2B5EF4-FFF2-40B4-BE49-F238E27FC236}">
                <a16:creationId xmlns:a16="http://schemas.microsoft.com/office/drawing/2014/main" id="{97E49E73-F2A6-A705-5310-0614FC3AE4CC}"/>
              </a:ext>
            </a:extLst>
          </p:cNvPr>
          <p:cNvSpPr/>
          <p:nvPr/>
        </p:nvSpPr>
        <p:spPr>
          <a:xfrm>
            <a:off x="3700130" y="1360967"/>
            <a:ext cx="4935279" cy="2800767"/>
          </a:xfrm>
          <a:prstGeom prst="rect">
            <a:avLst/>
          </a:prstGeom>
          <a:solidFill>
            <a:srgbClr val="0070C0"/>
          </a:solidFill>
        </p:spPr>
        <p:txBody>
          <a:bodyPr wrap="square" lIns="91440" tIns="45720" rIns="91440" bIns="45720">
            <a:spAutoFit/>
          </a:bodyPr>
          <a:lstStyle/>
          <a:p>
            <a:endParaRPr lang="en-US" sz="1600" b="0" cap="none" spc="0" dirty="0">
              <a:ln w="0"/>
              <a:solidFill>
                <a:schemeClr val="tx1"/>
              </a:solidFill>
              <a:effectLst>
                <a:outerShdw blurRad="38100" dist="19050" dir="2700000" algn="tl" rotWithShape="0">
                  <a:schemeClr val="dk1">
                    <a:alpha val="40000"/>
                  </a:schemeClr>
                </a:outerShdw>
              </a:effectLst>
            </a:endParaRPr>
          </a:p>
          <a:p>
            <a:pPr marL="171450" indent="-171450">
              <a:buFont typeface="Wingdings" panose="05000000000000000000" pitchFamily="2" charset="2"/>
              <a:buChar char="v"/>
            </a:pPr>
            <a:r>
              <a:rPr lang="en-US" sz="1600" b="0" cap="none" spc="0" dirty="0">
                <a:ln w="0"/>
                <a:solidFill>
                  <a:schemeClr val="tx1"/>
                </a:solidFill>
                <a:effectLst>
                  <a:outerShdw blurRad="38100" dist="19050" dir="2700000" algn="tl" rotWithShape="0">
                    <a:schemeClr val="dk1">
                      <a:alpha val="40000"/>
                    </a:schemeClr>
                  </a:outerShdw>
                </a:effectLst>
              </a:rPr>
              <a:t> Running on it own cloud, or in own machine or outside of public cloud provider as well.</a:t>
            </a:r>
          </a:p>
          <a:p>
            <a:endParaRPr lang="en-US" sz="1600" b="0" cap="none" spc="0" dirty="0">
              <a:ln w="0"/>
              <a:solidFill>
                <a:schemeClr val="tx1"/>
              </a:solidFill>
              <a:effectLst>
                <a:outerShdw blurRad="38100" dist="19050" dir="2700000" algn="tl" rotWithShape="0">
                  <a:schemeClr val="dk1">
                    <a:alpha val="40000"/>
                  </a:schemeClr>
                </a:outerShdw>
              </a:effectLst>
            </a:endParaRPr>
          </a:p>
          <a:p>
            <a:pPr marL="171450" indent="-171450">
              <a:buFont typeface="Wingdings" panose="05000000000000000000" pitchFamily="2" charset="2"/>
              <a:buChar char="v"/>
            </a:pPr>
            <a:r>
              <a:rPr lang="en-US" sz="1600" b="0" cap="none" spc="0" dirty="0">
                <a:ln w="0"/>
                <a:solidFill>
                  <a:schemeClr val="tx1"/>
                </a:solidFill>
                <a:effectLst>
                  <a:outerShdw blurRad="38100" dist="19050" dir="2700000" algn="tl" rotWithShape="0">
                    <a:schemeClr val="dk1">
                      <a:alpha val="40000"/>
                    </a:schemeClr>
                  </a:outerShdw>
                </a:effectLst>
              </a:rPr>
              <a:t> You can easily migrate it one provider to another provider</a:t>
            </a:r>
          </a:p>
          <a:p>
            <a:endParaRPr lang="en-US" sz="1600" b="0" cap="none" spc="0" dirty="0">
              <a:ln w="0"/>
              <a:solidFill>
                <a:schemeClr val="tx1"/>
              </a:solidFill>
              <a:effectLst>
                <a:outerShdw blurRad="38100" dist="19050" dir="2700000" algn="tl" rotWithShape="0">
                  <a:schemeClr val="dk1">
                    <a:alpha val="40000"/>
                  </a:schemeClr>
                </a:outerShdw>
              </a:effectLst>
            </a:endParaRPr>
          </a:p>
          <a:p>
            <a:pPr marL="171450" indent="-171450">
              <a:buFont typeface="Wingdings" panose="05000000000000000000" pitchFamily="2" charset="2"/>
              <a:buChar char="v"/>
            </a:pPr>
            <a:r>
              <a:rPr lang="en-US" sz="1600" b="0" cap="none" spc="0" dirty="0">
                <a:ln w="0"/>
                <a:solidFill>
                  <a:schemeClr val="tx1"/>
                </a:solidFill>
                <a:effectLst>
                  <a:outerShdw blurRad="38100" dist="19050" dir="2700000" algn="tl" rotWithShape="0">
                    <a:schemeClr val="dk1">
                      <a:alpha val="40000"/>
                    </a:schemeClr>
                  </a:outerShdw>
                </a:effectLst>
              </a:rPr>
              <a:t> you can also manage to scale, replicate, deployment, fault tolerance, zero downtime, self healing clusters, also load balancing and request &amp; stuffs.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8</a:t>
            </a:fld>
            <a:endParaRPr lang="en"/>
          </a:p>
        </p:txBody>
      </p:sp>
      <p:pic>
        <p:nvPicPr>
          <p:cNvPr id="4" name="Picture 3">
            <a:extLst>
              <a:ext uri="{FF2B5EF4-FFF2-40B4-BE49-F238E27FC236}">
                <a16:creationId xmlns:a16="http://schemas.microsoft.com/office/drawing/2014/main" id="{C9063262-2C3A-CA4D-EA59-3DB27E47E535}"/>
              </a:ext>
            </a:extLst>
          </p:cNvPr>
          <p:cNvPicPr>
            <a:picLocks noChangeAspect="1"/>
          </p:cNvPicPr>
          <p:nvPr/>
        </p:nvPicPr>
        <p:blipFill>
          <a:blip r:embed="rId2"/>
          <a:stretch>
            <a:fillRect/>
          </a:stretch>
        </p:blipFill>
        <p:spPr>
          <a:xfrm>
            <a:off x="425302" y="352277"/>
            <a:ext cx="5507665" cy="2862362"/>
          </a:xfrm>
          <a:prstGeom prst="rect">
            <a:avLst/>
          </a:prstGeom>
          <a:ln>
            <a:noFill/>
          </a:ln>
          <a:effectLst>
            <a:softEdge rad="11250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9</a:t>
            </a:fld>
            <a:endParaRPr lang="en"/>
          </a:p>
        </p:txBody>
      </p:sp>
      <p:pic>
        <p:nvPicPr>
          <p:cNvPr id="4" name="Picture 3" descr="00003.PNG"/>
          <p:cNvPicPr>
            <a:picLocks noChangeAspect="1"/>
          </p:cNvPicPr>
          <p:nvPr/>
        </p:nvPicPr>
        <p:blipFill>
          <a:blip r:embed="rId2"/>
          <a:stretch>
            <a:fillRect/>
          </a:stretch>
        </p:blipFill>
        <p:spPr>
          <a:xfrm>
            <a:off x="0" y="0"/>
            <a:ext cx="9144000" cy="4749850"/>
          </a:xfrm>
          <a:prstGeom prst="rect">
            <a:avLst/>
          </a:prstGeom>
        </p:spPr>
      </p:pic>
      <p:pic>
        <p:nvPicPr>
          <p:cNvPr id="3" name="Picture 2" descr="duo-castle.gif">
            <a:extLst>
              <a:ext uri="{FF2B5EF4-FFF2-40B4-BE49-F238E27FC236}">
                <a16:creationId xmlns:a16="http://schemas.microsoft.com/office/drawing/2014/main" id="{C10DE59C-520B-950D-DC44-F1ECB1592677}"/>
              </a:ext>
            </a:extLst>
          </p:cNvPr>
          <p:cNvPicPr>
            <a:picLocks noChangeAspect="1"/>
          </p:cNvPicPr>
          <p:nvPr/>
        </p:nvPicPr>
        <p:blipFill>
          <a:blip r:embed="rId3"/>
          <a:stretch>
            <a:fillRect/>
          </a:stretch>
        </p:blipFill>
        <p:spPr>
          <a:xfrm>
            <a:off x="202020" y="1325211"/>
            <a:ext cx="2700670" cy="1706566"/>
          </a:xfrm>
          <a:prstGeom prst="rect">
            <a:avLst/>
          </a:prstGeom>
          <a:ln>
            <a:noFill/>
          </a:ln>
          <a:effectLst>
            <a:softEdge rad="112500"/>
          </a:effectLst>
        </p:spPr>
      </p:pic>
    </p:spTree>
  </p:cSld>
  <p:clrMapOvr>
    <a:masterClrMapping/>
  </p:clrMapOvr>
</p:sld>
</file>

<file path=ppt/theme/theme1.xml><?xml version="1.0" encoding="utf-8"?>
<a:theme xmlns:a="http://schemas.openxmlformats.org/drawingml/2006/main" name="Minola template">
  <a:themeElements>
    <a:clrScheme name="Custom 347">
      <a:dk1>
        <a:srgbClr val="FFFFFF"/>
      </a:dk1>
      <a:lt1>
        <a:srgbClr val="0E0918"/>
      </a:lt1>
      <a:dk2>
        <a:srgbClr val="D1C8DA"/>
      </a:dk2>
      <a:lt2>
        <a:srgbClr val="8870A0"/>
      </a:lt2>
      <a:accent1>
        <a:srgbClr val="FF9E44"/>
      </a:accent1>
      <a:accent2>
        <a:srgbClr val="FF4093"/>
      </a:accent2>
      <a:accent3>
        <a:srgbClr val="C06EE2"/>
      </a:accent3>
      <a:accent4>
        <a:srgbClr val="5AA5DA"/>
      </a:accent4>
      <a:accent5>
        <a:srgbClr val="572D7E"/>
      </a:accent5>
      <a:accent6>
        <a:srgbClr val="0E091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1511</TotalTime>
  <Words>576</Words>
  <Application>Microsoft Office PowerPoint</Application>
  <PresentationFormat>On-screen Show (16:9)</PresentationFormat>
  <Paragraphs>84</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Arial</vt:lpstr>
      <vt:lpstr>Inter</vt:lpstr>
      <vt:lpstr>Wingdings</vt:lpstr>
      <vt:lpstr>Barlow Light</vt:lpstr>
      <vt:lpstr>courier new</vt:lpstr>
      <vt:lpstr>Barlow</vt:lpstr>
      <vt:lpstr>Minola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ADITYA DAS</cp:lastModifiedBy>
  <cp:revision>38</cp:revision>
  <dcterms:modified xsi:type="dcterms:W3CDTF">2022-09-09T03:42:32Z</dcterms:modified>
</cp:coreProperties>
</file>